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0" r:id="rId1"/>
  </p:sldMasterIdLst>
  <p:notesMasterIdLst>
    <p:notesMasterId r:id="rId25"/>
  </p:notesMasterIdLst>
  <p:handoutMasterIdLst>
    <p:handoutMasterId r:id="rId26"/>
  </p:handoutMasterIdLst>
  <p:sldIdLst>
    <p:sldId id="277" r:id="rId2"/>
    <p:sldId id="268" r:id="rId3"/>
    <p:sldId id="269" r:id="rId4"/>
    <p:sldId id="270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2"/>
    <a:srgbClr val="0077C8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5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2023-03-28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2023-03-28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618A-39B1-4EB9-AD73-43EB603EA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DE87E-E315-4220-A8B8-A28B3E92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BA57-96B5-413E-960C-F1352DAD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FE1A-D52B-4783-8C8D-6D2714FE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B3083-D0D2-469D-990E-C67929BA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161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E3A4-BEFC-423C-8466-EDDBFC6B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13491-47B4-4833-AE5E-DA5DCBF4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2EAE-1865-40A2-88B4-BE5FA5C0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F1364-8E69-4814-BAC9-55A002A6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C9F55-3EC6-44EA-A2D4-F53697BD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36672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15B6A-E0C8-4085-9CB2-3646F98E3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E73E1-5EF4-44F8-8BCF-C41622929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3AAC-82F0-4903-BDFB-F5D1BF96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CDC7E-73F0-4C80-B16C-B03536E7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E7549-2986-42CF-94EF-2778DC58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75177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2161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March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05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March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6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March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48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6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March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7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E8E2-17D4-4AA3-8935-6B9A62FD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5A103-99B9-40DF-B952-918B78BA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E23BA-FEF6-4BBC-8688-93E32A30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64D58-B338-43C0-8E3D-F5996385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87F57-8B8F-4708-A3E2-9264B01C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33050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March 28,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2B2F-DFEC-4DE1-81E7-EC1F1714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FD037-98B1-407C-AC87-6AE8F6A35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527B4-E1DC-4247-BFA6-CE7EA773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66EA-259B-443B-BA3C-687B8402D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401BD-89D1-4536-AA74-4DCB6765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5597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EA75-4EAC-45FD-8A5D-31AAB8FB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CD9CD-905B-466C-A8BA-ACA6F8913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85B99-837E-45F9-B79B-E669954F9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54E3E-178B-4923-8049-1EF4525C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573DB-CE4A-4C2A-A25C-0099DB4F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8042C-7F1F-4BB5-8F71-FCA42FE7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3296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F21A-9E0D-4654-872C-AC5A903A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7551D-F36D-4FC4-A91D-D81FE6847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E8521-A77B-4289-8EFF-74351B248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48A4C-DBFF-4E56-BB09-8BEC4C37E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74C56-6D32-4518-BAD3-D620E575CA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371A1-881C-4479-B456-4E6EDE2B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83499-43B3-4EFB-BE36-68747905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8C43B-0295-4938-B66F-4FC085A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4583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47C9-332F-47D9-B5C9-F12BD2F4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51819-6EDD-4231-B27C-DA2AE30F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C32824-D728-4E55-9B4F-425D96BD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CDFC2-EB99-44E9-B329-5A7F09B8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21847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BFF32-7869-44CB-916C-ED2317A8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9E663-8939-4842-BBF9-30CA4E20565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50A08-0BE6-4420-B686-89559831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1E926-E32B-440B-A7D0-EA153A0C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869E9-0A39-49E0-9784-1E270FCEF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24E4-C9A0-4AD1-AC25-371D4059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0346-7FAD-4B81-84B9-D99DD166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17EF7-41CF-405C-A482-51BE4BD90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35B8F-3636-4506-8CB8-0DEF57C0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19CD3-3D7B-48AD-94C6-7492FFF6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7CB4F-12F8-4534-9080-01FB3630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23646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A5E1-BF58-403B-8F20-BB440FAB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7F199-58E4-4750-A6DE-00BF5020F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63B86-A257-4C24-B33B-6CA457243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8F5C8-9DB6-4136-91C4-10CB2B8D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61A52-0212-4598-B6BE-6FA2EE68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48F92-4D64-41F9-A3E2-6DF6C5DA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15180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F9654-B049-4D41-B7F8-7BF69F2A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D65FC-DE7E-4A9C-ABAF-CAD6C53EA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D5A4-4E99-42ED-B2D6-1C83CF732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7B4DC-1D97-4108-8537-8CF37A3E3692}" type="datetime4">
              <a:rPr lang="en-US" smtClean="0"/>
              <a:t>March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8624-AB16-44CE-B738-E08529674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2216-0A7E-4B5E-9906-E7FB23EA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4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8" r:id="rId15"/>
    <p:sldLayoutId id="2147483769" r:id="rId16"/>
    <p:sldLayoutId id="2147483770" r:id="rId17"/>
    <p:sldLayoutId id="2147483649" r:id="rId18"/>
    <p:sldLayoutId id="2147483650" r:id="rId19"/>
    <p:sldLayoutId id="2147483664" r:id="rId20"/>
    <p:sldLayoutId id="2147483666" r:id="rId21"/>
    <p:sldLayoutId id="2147483667" r:id="rId22"/>
    <p:sldLayoutId id="2147483669" r:id="rId23"/>
    <p:sldLayoutId id="2147483671" r:id="rId24"/>
    <p:sldLayoutId id="2147483673" r:id="rId25"/>
    <p:sldLayoutId id="2147483674" r:id="rId26"/>
    <p:sldLayoutId id="2147483676" r:id="rId27"/>
    <p:sldLayoutId id="2147483678" r:id="rId28"/>
    <p:sldLayoutId id="2147483680" r:id="rId29"/>
    <p:sldLayoutId id="2147483662" r:id="rId30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ckming00/Ryerson_Final_Project/blob/main/code.htm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Malignant or Benign?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Machine Learning to answer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A7409-B4E8-4379-8875-47493A5B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68" y="1622745"/>
            <a:ext cx="7293023" cy="129462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defTabSz="914400"/>
            <a:r>
              <a:rPr lang="en-US" sz="1700" b="1" dirty="0">
                <a:solidFill>
                  <a:srgbClr val="002D72"/>
                </a:solidFill>
              </a:rPr>
              <a:t>Combination</a:t>
            </a:r>
          </a:p>
          <a:p>
            <a:pPr marL="0" indent="0" defTabSz="914400">
              <a:buNone/>
            </a:pPr>
            <a:r>
              <a:rPr lang="en-US" sz="1700" dirty="0">
                <a:solidFill>
                  <a:srgbClr val="002D72"/>
                </a:solidFill>
              </a:rPr>
              <a:t>Merge the 2 lists to help decide appropriate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EE9DF4-3ABE-4883-A8EC-EEAE51BB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09" y="2270058"/>
            <a:ext cx="4830715" cy="3137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14980F-A602-43B4-A109-44AD8E279B1A}"/>
              </a:ext>
            </a:extLst>
          </p:cNvPr>
          <p:cNvSpPr txBox="1"/>
          <p:nvPr/>
        </p:nvSpPr>
        <p:spPr>
          <a:xfrm>
            <a:off x="5276959" y="2252502"/>
            <a:ext cx="3508139" cy="40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600" dirty="0">
                <a:solidFill>
                  <a:srgbClr val="002D7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the list shows, correlation is under 0.5 while Gain Ratio is less than 0.2 (begins from feature “</a:t>
            </a:r>
            <a:r>
              <a:rPr lang="en-CA" sz="1600" dirty="0" err="1">
                <a:solidFill>
                  <a:srgbClr val="002D7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texture_mean</a:t>
            </a:r>
            <a:r>
              <a:rPr lang="en-CA" sz="1600" dirty="0">
                <a:solidFill>
                  <a:srgbClr val="002D7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”). </a:t>
            </a:r>
            <a:endParaRPr lang="en-US" sz="1600" dirty="0">
              <a:solidFill>
                <a:srgbClr val="002D7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600" dirty="0">
                <a:solidFill>
                  <a:srgbClr val="002D7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Correlation is weakness when it is under 0.5 and 20% of a Gain Ratio means it can get sufficient information after split. </a:t>
            </a:r>
            <a:endParaRPr lang="en-US" sz="1600" dirty="0">
              <a:solidFill>
                <a:srgbClr val="002D7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</a:pPr>
            <a:r>
              <a:rPr lang="en-CA" sz="1600" dirty="0">
                <a:solidFill>
                  <a:srgbClr val="002D7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Thus, I chose 0.2 Gain Ratio as the threshold to select features. That being said, the features with Gain Ratio greater than 0.2 were selected, totally 15 features in this case.</a:t>
            </a:r>
            <a:endParaRPr lang="en-US" sz="1600" dirty="0">
              <a:solidFill>
                <a:srgbClr val="002D72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74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Scale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586F9C-F3E2-4308-BEDA-C5EC21526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72" y="1821362"/>
            <a:ext cx="2474365" cy="368458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5F76C-2B39-4FCE-A6C6-3BBCA71BDECC}"/>
              </a:ext>
            </a:extLst>
          </p:cNvPr>
          <p:cNvSpPr txBox="1"/>
          <p:nvPr/>
        </p:nvSpPr>
        <p:spPr>
          <a:xfrm>
            <a:off x="3043237" y="1904125"/>
            <a:ext cx="540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D72"/>
                </a:solidFill>
              </a:rPr>
              <a:t>The min-max list shows that the features and the class are not at the same level. It is necessary to scale the dataset.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A6B5F-77C6-494A-BACA-3CE377DB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527" y="2827455"/>
            <a:ext cx="5143135" cy="13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3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1E5D-1189-4683-BB68-EEA13BF3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2" y="1768276"/>
            <a:ext cx="8085094" cy="4222560"/>
          </a:xfrm>
        </p:spPr>
        <p:txBody>
          <a:bodyPr anchor="ctr" anchorCtr="0"/>
          <a:lstStyle/>
          <a:p>
            <a:r>
              <a:rPr lang="en-US" b="1" dirty="0">
                <a:solidFill>
                  <a:srgbClr val="002D72"/>
                </a:solidFill>
              </a:rPr>
              <a:t>Split the dataset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Split the dataset into training set and test set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In this study, the dataset has 569 records. A regular test set portion as 20%-40% can be considered. Thus, I used 70%-30%, 60%-40%, 80%-20% to split the data respectively and compare their performances.</a:t>
            </a:r>
          </a:p>
        </p:txBody>
      </p:sp>
    </p:spTree>
    <p:extLst>
      <p:ext uri="{BB962C8B-B14F-4D97-AF65-F5344CB8AC3E}">
        <p14:creationId xmlns:p14="http://schemas.microsoft.com/office/powerpoint/2010/main" val="270593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Building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1E5D-1189-4683-BB68-EEA13BF3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2" y="1768276"/>
            <a:ext cx="8085094" cy="4222560"/>
          </a:xfrm>
        </p:spPr>
        <p:txBody>
          <a:bodyPr anchor="ctr" anchorCtr="0">
            <a:normAutofit/>
          </a:bodyPr>
          <a:lstStyle/>
          <a:p>
            <a:r>
              <a:rPr lang="en-US" b="1" dirty="0">
                <a:solidFill>
                  <a:srgbClr val="002D72"/>
                </a:solidFill>
              </a:rPr>
              <a:t>Build models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Use 5 algorisms to build models: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1. Logistic Regression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2. Decision Tree Classifier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3. Random Forest Classifier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4. K-Nearest Neighbors (KNN)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5. Gaussian Naïve Bayes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12F36-7652-4DFA-8812-E7E7AE7F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903" y="2976457"/>
            <a:ext cx="299126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9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Evaluate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1E5D-1189-4683-BB68-EEA13BF3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2" y="1768276"/>
            <a:ext cx="8085094" cy="4222560"/>
          </a:xfrm>
        </p:spPr>
        <p:txBody>
          <a:bodyPr anchor="ctr" anchorCtr="0">
            <a:normAutofit/>
          </a:bodyPr>
          <a:lstStyle/>
          <a:p>
            <a:r>
              <a:rPr lang="en-US" b="1" dirty="0">
                <a:solidFill>
                  <a:srgbClr val="002D72"/>
                </a:solidFill>
              </a:rPr>
              <a:t>Fit models and make predictions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Fit models with training set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Make predictions with test set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73876C-31C4-4F5B-825D-2E74459C5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32" y="3744775"/>
            <a:ext cx="34480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Evaluate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1E5D-1189-4683-BB68-EEA13BF3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2" y="1768276"/>
            <a:ext cx="8085094" cy="4222560"/>
          </a:xfrm>
        </p:spPr>
        <p:txBody>
          <a:bodyPr anchor="t" anchorCtr="0">
            <a:normAutofit/>
          </a:bodyPr>
          <a:lstStyle/>
          <a:p>
            <a:r>
              <a:rPr lang="en-US" b="1" dirty="0">
                <a:solidFill>
                  <a:srgbClr val="002D72"/>
                </a:solidFill>
              </a:rPr>
              <a:t>Evaluation</a:t>
            </a:r>
          </a:p>
          <a:p>
            <a:pPr marL="342900" indent="-342900">
              <a:buAutoNum type="arabicPeriod"/>
            </a:pPr>
            <a:r>
              <a:rPr lang="en-US" sz="1700" dirty="0">
                <a:solidFill>
                  <a:srgbClr val="002D72"/>
                </a:solidFill>
              </a:rPr>
              <a:t>Accuracy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Accuracy is the ratio of correct predictions.</a:t>
            </a:r>
          </a:p>
          <a:p>
            <a:pPr marL="0" indent="0">
              <a:buNone/>
            </a:pPr>
            <a:endParaRPr lang="en-US" sz="1700" dirty="0">
              <a:solidFill>
                <a:srgbClr val="002D72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2. Cross Validation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Cross-validation is a resampling method that uses different portions of the data to test and train a model on different iterations. It is mainly used in settings where the goal is prediction, and one wants to estimate how accurately a predictive model will perform in practice.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9FD73-AA21-4965-80A6-655A8615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59" y="2238172"/>
            <a:ext cx="2400635" cy="600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6C520-8F6B-4E7D-AFA0-E65B69E9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19" y="4393270"/>
            <a:ext cx="4288855" cy="20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7D42B77-BD00-4CA8-BBD2-FB663031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40" y="3211915"/>
            <a:ext cx="4248981" cy="27237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2490CA-12CF-45B4-98D9-2CB4C062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0" y="3211915"/>
            <a:ext cx="4284830" cy="2790757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02C58A6-7173-49DB-8EC9-835F30696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1717" y="134349"/>
            <a:ext cx="4180283" cy="26421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03780" y="176527"/>
            <a:ext cx="2064266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Compare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CBA42CB-E389-4338-A8B7-EE0CBAE9CA56}" type="datetime4">
              <a:rPr lang="en-US" sz="120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  <a:defRPr/>
              </a:pPr>
              <a:t>March 28, 2023</a:t>
            </a:fld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34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9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983" y="953311"/>
            <a:ext cx="7952362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060" y="640080"/>
            <a:ext cx="2064265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Compare models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B840B9-329D-4A2A-BF3A-E161269BA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248" y="1257375"/>
            <a:ext cx="5831058" cy="422902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CBA42CB-E389-4338-A8B7-EE0CBAE9CA56}" type="datetime4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  <a:defRPr/>
              </a:pPr>
              <a:t>March 28, 2023</a:t>
            </a:fld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46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03780" y="176527"/>
            <a:ext cx="2064266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Compare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CBA42CB-E389-4338-A8B7-EE0CBAE9CA56}" type="datetime4">
              <a:rPr lang="en-US" sz="120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  <a:defRPr/>
              </a:pPr>
              <a:t>March 28, 2023</a:t>
            </a:fld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6C3513-701B-465E-B227-9495C71E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1" y="176527"/>
            <a:ext cx="4284830" cy="2966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B60E86-1088-4E4B-96AE-4497001E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7" y="3211915"/>
            <a:ext cx="4065083" cy="27986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C2B827-E115-48EB-BFB1-AE80A1832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653" y="3300755"/>
            <a:ext cx="4014402" cy="2786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DE6F2-E255-41C9-8F14-96B25203E677}"/>
              </a:ext>
            </a:extLst>
          </p:cNvPr>
          <p:cNvSpPr txBox="1"/>
          <p:nvPr/>
        </p:nvSpPr>
        <p:spPr>
          <a:xfrm>
            <a:off x="4668653" y="461554"/>
            <a:ext cx="2055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D72"/>
                </a:solidFill>
              </a:rPr>
              <a:t>Repeat the process from split the dataset to evaluation for 5 times.  </a:t>
            </a:r>
          </a:p>
        </p:txBody>
      </p:sp>
    </p:spTree>
    <p:extLst>
      <p:ext uri="{BB962C8B-B14F-4D97-AF65-F5344CB8AC3E}">
        <p14:creationId xmlns:p14="http://schemas.microsoft.com/office/powerpoint/2010/main" val="2937295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02415" y="-76022"/>
            <a:ext cx="2064266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Compare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BCBA42CB-E389-4338-A8B7-EE0CBAE9CA56}" type="datetime4">
              <a:rPr lang="en-US" sz="1200">
                <a:solidFill>
                  <a:schemeClr val="tx1">
                    <a:tint val="75000"/>
                  </a:schemeClr>
                </a:solidFill>
              </a:rPr>
              <a:pPr algn="l">
                <a:spcAft>
                  <a:spcPts val="600"/>
                </a:spcAft>
                <a:defRPr/>
              </a:pPr>
              <a:t>March 28, 2023</a:t>
            </a:fld>
            <a:r>
              <a:rPr lang="en-US" sz="1200">
                <a:solidFill>
                  <a:schemeClr val="tx1">
                    <a:tint val="75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2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C236E-B3EA-4FF7-8C3C-40F95BD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128" y="90363"/>
            <a:ext cx="4694736" cy="3252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2FF0A-D70E-4FB8-B720-717CE721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62" y="3342564"/>
            <a:ext cx="4573116" cy="3196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45F26-0DE5-47D8-B55A-05C794631119}"/>
              </a:ext>
            </a:extLst>
          </p:cNvPr>
          <p:cNvSpPr txBox="1"/>
          <p:nvPr/>
        </p:nvSpPr>
        <p:spPr>
          <a:xfrm>
            <a:off x="287383" y="3988747"/>
            <a:ext cx="3056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D72"/>
                </a:solidFill>
              </a:rPr>
              <a:t>Repeat the process from split the dataset to evaluation for 5 times.  </a:t>
            </a:r>
          </a:p>
        </p:txBody>
      </p:sp>
    </p:spTree>
    <p:extLst>
      <p:ext uri="{BB962C8B-B14F-4D97-AF65-F5344CB8AC3E}">
        <p14:creationId xmlns:p14="http://schemas.microsoft.com/office/powerpoint/2010/main" val="57104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2D72"/>
                </a:solidFill>
              </a:rPr>
              <a:t>Project Name: Breast Cancer – Malignant or Benign</a:t>
            </a:r>
          </a:p>
          <a:p>
            <a:r>
              <a:rPr lang="en-US" sz="1700" dirty="0">
                <a:solidFill>
                  <a:srgbClr val="002D72"/>
                </a:solidFill>
              </a:rPr>
              <a:t>Student Name: </a:t>
            </a:r>
            <a:r>
              <a:rPr lang="en-US" sz="1700" dirty="0" err="1">
                <a:solidFill>
                  <a:srgbClr val="002D72"/>
                </a:solidFill>
              </a:rPr>
              <a:t>Zheming</a:t>
            </a:r>
            <a:r>
              <a:rPr lang="en-US" sz="1700" dirty="0">
                <a:solidFill>
                  <a:srgbClr val="002D72"/>
                </a:solidFill>
              </a:rPr>
              <a:t> Xu</a:t>
            </a:r>
          </a:p>
          <a:p>
            <a:r>
              <a:rPr lang="en-US" sz="1700" dirty="0">
                <a:solidFill>
                  <a:srgbClr val="002D72"/>
                </a:solidFill>
              </a:rPr>
              <a:t>Student Number: 501145468</a:t>
            </a:r>
          </a:p>
          <a:p>
            <a:r>
              <a:rPr lang="en-US" sz="1700" dirty="0">
                <a:solidFill>
                  <a:srgbClr val="002D72"/>
                </a:solidFill>
              </a:rPr>
              <a:t>Supervisor’s Name: Tamer Abdou</a:t>
            </a:r>
          </a:p>
          <a:p>
            <a:r>
              <a:rPr lang="en-US" sz="1700" dirty="0">
                <a:solidFill>
                  <a:srgbClr val="002D72"/>
                </a:solidFill>
              </a:rPr>
              <a:t>Purpose: Predict a patient’s breast cancer </a:t>
            </a:r>
            <a:r>
              <a:rPr lang="en-US" sz="1700" dirty="0" err="1">
                <a:solidFill>
                  <a:srgbClr val="002D72"/>
                </a:solidFill>
              </a:rPr>
              <a:t>maglinant</a:t>
            </a:r>
            <a:r>
              <a:rPr lang="en-US" sz="1700" dirty="0">
                <a:solidFill>
                  <a:srgbClr val="002D72"/>
                </a:solidFill>
              </a:rPr>
              <a:t> or benign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1963AD5C-15A4-4D87-AD7F-FA7047A488FC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March 28, 2023</a:t>
            </a:fld>
            <a:r>
              <a:rPr lang="en-CA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497D35-93D5-5047-9160-8F9C97C9D01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1E5D-1189-4683-BB68-EEA13BF31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512" y="1768276"/>
            <a:ext cx="8085094" cy="4222560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By the comparison, no matter the ratio of split, KNN model has the highest accuracy for 3 times and Random Forest has it for 2 times. While Random Forest has the highest cross validation score for all the times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Cross validation score is the average accuracy of all the folders. It trains models with all the data compared to a single accuracy which trains only a part of data. Therefore, in this case, cross validation score is more fair and more accurate.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2D72"/>
                </a:solidFill>
              </a:rPr>
              <a:t>Above all, the conclusion can be made: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002D72"/>
                </a:solidFill>
              </a:rPr>
              <a:t>The Random Forest model (100 trees by default) is the best choice to predict a patient malignant or benign. </a:t>
            </a:r>
          </a:p>
          <a:p>
            <a:pPr marL="0" indent="0">
              <a:buNone/>
            </a:pPr>
            <a:endParaRPr lang="en-US" sz="1700" dirty="0">
              <a:solidFill>
                <a:srgbClr val="002D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34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23" y="337607"/>
            <a:ext cx="8103469" cy="58977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Reference</a:t>
            </a:r>
            <a:br>
              <a:rPr lang="en-US" dirty="0"/>
            </a:br>
            <a:r>
              <a:rPr lang="en-US" sz="1400" dirty="0"/>
              <a:t>Ahmet </a:t>
            </a:r>
            <a:r>
              <a:rPr lang="en-US" sz="1400" dirty="0" err="1"/>
              <a:t>Saygılıa</a:t>
            </a:r>
            <a:r>
              <a:rPr lang="en-US" sz="1400" dirty="0"/>
              <a:t> (2018). Classification and Diagnostic Prediction of Breast Cancers via Different Classifiers. ISVOS Journal 2018, 2(2):48-56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Wisconsin Diagnostic Breast Cancer (WDBC) Data Set. (n.d.). Retrieved February 07, 2023, from https://archive.ics.uci.edu/ml/datasets/Breast+Cancer+Wisconsin+(Diagnostic)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Street, W. N., </a:t>
            </a:r>
            <a:r>
              <a:rPr lang="en-US" sz="1400" dirty="0" err="1"/>
              <a:t>Wolberg</a:t>
            </a:r>
            <a:r>
              <a:rPr lang="en-US" sz="1400" dirty="0"/>
              <a:t>, W. H., &amp; </a:t>
            </a:r>
            <a:r>
              <a:rPr lang="en-US" sz="1400" dirty="0" err="1"/>
              <a:t>Mangasarian</a:t>
            </a:r>
            <a:r>
              <a:rPr lang="en-US" sz="1400" dirty="0"/>
              <a:t>, O. L. (1993). Nuclear feature extraction for breast tumor diagnosis. IS&amp;T/SPIE's Symposium on Electronic Imaging: Science and Technology, 1915, 861-870.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Guyon, I., Weston, J., Barnhill, S., &amp; </a:t>
            </a:r>
            <a:r>
              <a:rPr lang="en-US" sz="1400" dirty="0" err="1"/>
              <a:t>Vapnik</a:t>
            </a:r>
            <a:r>
              <a:rPr lang="en-US" sz="1400" dirty="0"/>
              <a:t>, V. (2002). Gene selection for cancer classification using support vector machines. Machine Learning, 46(1-3), 389-422.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Rokach</a:t>
            </a:r>
            <a:r>
              <a:rPr lang="en-US" sz="1400" dirty="0"/>
              <a:t>, L., &amp; </a:t>
            </a:r>
            <a:r>
              <a:rPr lang="en-US" sz="1400" dirty="0" err="1"/>
              <a:t>Maimon</a:t>
            </a:r>
            <a:r>
              <a:rPr lang="en-US" sz="1400" dirty="0"/>
              <a:t>, O. (2010). Data mining with decision trees: theory and applications. World Scientific.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Sung, H., Kim, J., Lee, H., &amp; Kim, Y. (2015). Prediction of breast cancer subtype based on gene expression data using random forests. Journal of medical systems, 39(2), 313-319.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Friedman, J., Hastie, T., &amp; </a:t>
            </a:r>
            <a:r>
              <a:rPr lang="en-US" sz="1400" dirty="0" err="1"/>
              <a:t>Tibshirani</a:t>
            </a:r>
            <a:r>
              <a:rPr lang="en-US" sz="1400" dirty="0"/>
              <a:t>, R. (2001). The elements of statistical learning: Data mining, inference, and prediction. Springer Science &amp; Business Media.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 for your time!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March 28,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Techniques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Technique: Machine Learning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Technique Tool: Python with Pandas, </a:t>
            </a:r>
            <a:r>
              <a:rPr lang="en-US" sz="1700" dirty="0" err="1">
                <a:solidFill>
                  <a:srgbClr val="002D72"/>
                </a:solidFill>
              </a:rPr>
              <a:t>Matplotplib</a:t>
            </a:r>
            <a:r>
              <a:rPr lang="en-US" sz="1700" dirty="0">
                <a:solidFill>
                  <a:srgbClr val="002D72"/>
                </a:solidFill>
              </a:rPr>
              <a:t>, Seaborn, </a:t>
            </a:r>
            <a:r>
              <a:rPr lang="en-US" sz="1700" dirty="0" err="1">
                <a:solidFill>
                  <a:srgbClr val="002D72"/>
                </a:solidFill>
              </a:rPr>
              <a:t>Sklearn</a:t>
            </a:r>
            <a:r>
              <a:rPr lang="en-US" sz="1700" dirty="0">
                <a:solidFill>
                  <a:srgbClr val="002D72"/>
                </a:solidFill>
              </a:rPr>
              <a:t> and 	               </a:t>
            </a:r>
            <a:r>
              <a:rPr lang="en-US" sz="1700" dirty="0" err="1">
                <a:solidFill>
                  <a:srgbClr val="002D72"/>
                </a:solidFill>
              </a:rPr>
              <a:t>Numpy</a:t>
            </a:r>
            <a:r>
              <a:rPr lang="en-US" sz="1700" dirty="0">
                <a:solidFill>
                  <a:srgbClr val="002D72"/>
                </a:solidFill>
              </a:rPr>
              <a:t> packages</a:t>
            </a:r>
          </a:p>
          <a:p>
            <a:pPr indent="-228600" defTabSz="914400"/>
            <a:r>
              <a:rPr lang="en-US" sz="1700" dirty="0" err="1">
                <a:solidFill>
                  <a:srgbClr val="002D72"/>
                </a:solidFill>
              </a:rPr>
              <a:t>Github</a:t>
            </a:r>
            <a:r>
              <a:rPr lang="en-US" sz="1700" dirty="0">
                <a:solidFill>
                  <a:srgbClr val="002D72"/>
                </a:solidFill>
              </a:rPr>
              <a:t> link: </a:t>
            </a:r>
            <a:r>
              <a:rPr lang="en-US" sz="1700" dirty="0">
                <a:solidFill>
                  <a:srgbClr val="002D72"/>
                </a:solidFill>
                <a:hlinkClick r:id="rId2"/>
              </a:rPr>
              <a:t>https://github.com/checkming00/Ryerson_Final_Project</a:t>
            </a:r>
            <a:endParaRPr lang="en-US" sz="1700" dirty="0">
              <a:solidFill>
                <a:srgbClr val="002D7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ACDF52-14E7-4286-98CD-76F8E6E09C95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B8854C-A2C8-46F0-A36D-8B5AF6056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01" y="1796488"/>
            <a:ext cx="4755597" cy="43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(EDA)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A7409-B4E8-4379-8875-47493A5B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295" y="649480"/>
            <a:ext cx="2468116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Dataset shape 569 X 32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Count the unique value of the class B:M = (357: 212 / 63%: 37%)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Distribution of attributes. Only 4 of them are closed to normal.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Correlation heatmap</a:t>
            </a:r>
          </a:p>
          <a:p>
            <a:pPr marL="0" indent="-228600" defTabSz="914400"/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157B2-2885-486D-AA4A-5A14BC67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01" y="1942012"/>
            <a:ext cx="2804057" cy="289078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5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(EDA)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A157B2-2885-486D-AA4A-5A14BC67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61" y="387156"/>
            <a:ext cx="5740314" cy="591784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5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 &amp;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A7409-B4E8-4379-8875-47493A5B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Convert data file format “CSV” to </a:t>
            </a:r>
            <a:r>
              <a:rPr lang="en-US" sz="1700" dirty="0" err="1">
                <a:solidFill>
                  <a:srgbClr val="002D72"/>
                </a:solidFill>
              </a:rPr>
              <a:t>dataframe</a:t>
            </a:r>
            <a:r>
              <a:rPr lang="en-US" sz="1700" dirty="0">
                <a:solidFill>
                  <a:srgbClr val="002D72"/>
                </a:solidFill>
              </a:rPr>
              <a:t> type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Drop “id” column</a:t>
            </a:r>
          </a:p>
          <a:p>
            <a:pPr indent="-228600" defTabSz="914400"/>
            <a:r>
              <a:rPr lang="en-US" sz="1700" dirty="0">
                <a:solidFill>
                  <a:srgbClr val="002D72"/>
                </a:solidFill>
              </a:rPr>
              <a:t>Convert the data type of “diagnosis” column to numeric. M-&gt;1, B-&gt;0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1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A7409-B4E8-4379-8875-47493A5B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68" y="1622745"/>
            <a:ext cx="7293023" cy="1015952"/>
          </a:xfrm>
        </p:spPr>
        <p:txBody>
          <a:bodyPr vert="horz" lIns="91440" tIns="45720" rIns="91440" bIns="45720" numCol="1" rtlCol="0" anchor="t" anchorCtr="0">
            <a:normAutofit/>
          </a:bodyPr>
          <a:lstStyle/>
          <a:p>
            <a:pPr defTabSz="914400"/>
            <a:r>
              <a:rPr lang="en-US" sz="1700" b="1" dirty="0">
                <a:solidFill>
                  <a:srgbClr val="002D72"/>
                </a:solidFill>
              </a:rPr>
              <a:t>Correlation</a:t>
            </a:r>
          </a:p>
          <a:p>
            <a:pPr marL="0" indent="0" defTabSz="914400">
              <a:buNone/>
            </a:pPr>
            <a:r>
              <a:rPr lang="en-US" sz="1700" dirty="0">
                <a:solidFill>
                  <a:srgbClr val="002D72"/>
                </a:solidFill>
              </a:rPr>
              <a:t>Pearson Correlation between the class and features</a:t>
            </a:r>
          </a:p>
          <a:p>
            <a:pPr marL="0" indent="0" defTabSz="914400">
              <a:buNone/>
            </a:pPr>
            <a:endParaRPr lang="en-US" sz="17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D48BB-9C11-4BA1-87EA-87DF1F02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07" y="2283382"/>
            <a:ext cx="4204238" cy="368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A7409-B4E8-4379-8875-47493A5B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168" y="1622745"/>
            <a:ext cx="7293023" cy="129462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 defTabSz="914400"/>
            <a:r>
              <a:rPr lang="en-US" sz="1700" b="1" dirty="0">
                <a:solidFill>
                  <a:srgbClr val="002D72"/>
                </a:solidFill>
              </a:rPr>
              <a:t>Gain Ratio</a:t>
            </a:r>
          </a:p>
          <a:p>
            <a:pPr marL="0" indent="0" defTabSz="914400">
              <a:buNone/>
            </a:pPr>
            <a:r>
              <a:rPr lang="en-US" sz="1700" dirty="0">
                <a:solidFill>
                  <a:srgbClr val="002D72"/>
                </a:solidFill>
              </a:rPr>
              <a:t>    Information gain measures the reduction in entropy or surprise by splitting a     dataset according to a given value of a random variable. </a:t>
            </a:r>
          </a:p>
          <a:p>
            <a:pPr marL="0" indent="0" defTabSz="914400">
              <a:buNone/>
            </a:pPr>
            <a:r>
              <a:rPr lang="en-US" sz="1700" dirty="0">
                <a:solidFill>
                  <a:srgbClr val="002D72"/>
                </a:solidFill>
              </a:rPr>
              <a:t>    Gain Ratio is modification of information gain that reduces its bias.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7698" y="645543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CBA42CB-E389-4338-A8B7-EE0CBAE9CA56}" type="datetime4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March 28, 2023</a:t>
            </a:fld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  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8240" y="6455431"/>
            <a:ext cx="3344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9E0D846-2D6A-8643-B2BF-83884A82123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88CA2-B992-4206-98A4-0C6850E0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54" y="2917371"/>
            <a:ext cx="4236648" cy="358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1056</Words>
  <Application>Microsoft Office PowerPoint</Application>
  <PresentationFormat>On-screen Show (4:3)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Malignant or Benign?</vt:lpstr>
      <vt:lpstr>Introduction</vt:lpstr>
      <vt:lpstr>Techniques Implementation</vt:lpstr>
      <vt:lpstr>Process</vt:lpstr>
      <vt:lpstr>Exploratory Data Analysis (EDA)</vt:lpstr>
      <vt:lpstr>Exploratory Data Analysis (EDA)</vt:lpstr>
      <vt:lpstr>Data cleaning &amp; preparation</vt:lpstr>
      <vt:lpstr>Feature selection</vt:lpstr>
      <vt:lpstr>Feature selection</vt:lpstr>
      <vt:lpstr>Feature selection</vt:lpstr>
      <vt:lpstr>Scale data</vt:lpstr>
      <vt:lpstr>Building models</vt:lpstr>
      <vt:lpstr>Building models</vt:lpstr>
      <vt:lpstr>Evaluate models</vt:lpstr>
      <vt:lpstr>Evaluate models</vt:lpstr>
      <vt:lpstr>Compare models</vt:lpstr>
      <vt:lpstr>Compare models</vt:lpstr>
      <vt:lpstr>Compare models</vt:lpstr>
      <vt:lpstr>Compare models</vt:lpstr>
      <vt:lpstr>Model selection</vt:lpstr>
      <vt:lpstr>Reference Ahmet Saygılıa (2018). Classification and Diagnostic Prediction of Breast Cancers via Different Classifiers. ISVOS Journal 2018, 2(2):48-56  Wisconsin Diagnostic Breast Cancer (WDBC) Data Set. (n.d.). Retrieved February 07, 2023, from https://archive.ics.uci.edu/ml/datasets/Breast+Cancer+Wisconsin+(Diagnostic)  Street, W. N., Wolberg, W. H., &amp; Mangasarian, O. L. (1993). Nuclear feature extraction for breast tumor diagnosis. IS&amp;T/SPIE's Symposium on Electronic Imaging: Science and Technology, 1915, 861-870.  Guyon, I., Weston, J., Barnhill, S., &amp; Vapnik, V. (2002). Gene selection for cancer classification using support vector machines. Machine Learning, 46(1-3), 389-422.  Rokach, L., &amp; Maimon, O. (2010). Data mining with decision trees: theory and applications. World Scientific.  Sung, H., Kim, J., Lee, H., &amp; Kim, Y. (2015). Prediction of breast cancer subtype based on gene expression data using random forests. Journal of medical systems, 39(2), 313-319.  Friedman, J., Hastie, T., &amp; Tibshirani, R. (2001). The elements of statistical learning: Data mining, inference, and prediction. Springer Science &amp; Business Media. </vt:lpstr>
      <vt:lpstr>The End</vt:lpstr>
      <vt:lpstr>Thank you for your time!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2023-03-28T16:56:27Z</dcterms:modified>
</cp:coreProperties>
</file>